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38" r:id="rId2"/>
    <p:sldId id="542" r:id="rId3"/>
    <p:sldId id="539" r:id="rId4"/>
    <p:sldId id="311" r:id="rId5"/>
    <p:sldId id="543" r:id="rId6"/>
    <p:sldId id="302" r:id="rId7"/>
  </p:sldIdLst>
  <p:sldSz cx="12188825" cy="6858000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6723" autoAdjust="0"/>
  </p:normalViewPr>
  <p:slideViewPr>
    <p:cSldViewPr showGuides="1">
      <p:cViewPr varScale="1">
        <p:scale>
          <a:sx n="67" d="100"/>
          <a:sy n="67" d="100"/>
        </p:scale>
        <p:origin x="568" y="6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9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229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374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Udføres med hjælp fra konsulenter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81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Individuelle møder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2337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b="0" dirty="0">
                <a:solidFill>
                  <a:srgbClr val="003127"/>
                </a:solidFill>
              </a:rPr>
              <a:t>Opfyldes projektkriterier?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b="0" dirty="0">
              <a:solidFill>
                <a:srgbClr val="003127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b="0" dirty="0">
                <a:solidFill>
                  <a:srgbClr val="003127"/>
                </a:solidFill>
              </a:rPr>
              <a:t>Omkostningseffektivt?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b="0" dirty="0">
              <a:solidFill>
                <a:srgbClr val="003127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b="0" dirty="0">
                <a:solidFill>
                  <a:srgbClr val="003127"/>
                </a:solidFill>
              </a:rPr>
              <a:t>Kan det teknisk lade sig gøre?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b="0" dirty="0">
              <a:solidFill>
                <a:srgbClr val="003127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b="0" dirty="0">
                <a:solidFill>
                  <a:srgbClr val="003127"/>
                </a:solidFill>
              </a:rPr>
              <a:t>Vil lodsejerne være med?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b="0" dirty="0">
              <a:solidFill>
                <a:srgbClr val="003127"/>
              </a:solidFill>
            </a:endParaRPr>
          </a:p>
          <a:p>
            <a:r>
              <a:rPr lang="da-DK" b="0" dirty="0">
                <a:solidFill>
                  <a:srgbClr val="003127"/>
                </a:solidFill>
                <a:sym typeface="Wingdings" panose="05000000000000000000" pitchFamily="2" charset="2"/>
              </a:rPr>
              <a:t> Hvis ja, går projektet videre til næste fase </a:t>
            </a:r>
            <a:endParaRPr lang="da-DK" b="0" dirty="0">
              <a:solidFill>
                <a:srgbClr val="003127"/>
              </a:solidFill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498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jpeg"/><Relationship Id="rId4" Type="http://schemas.openxmlformats.org/officeDocument/2006/relationships/image" Target="../media/image1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3C4843FD-D75D-40EE-8D3E-2EF284BAA4EF}" type="datetime2">
              <a:rPr lang="da-DK" smtClean="0"/>
              <a:t>29. januar 2026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0039" y="5783487"/>
            <a:ext cx="1562235" cy="1074513"/>
          </a:xfrm>
          <a:prstGeom prst="rect">
            <a:avLst/>
          </a:prstGeom>
        </p:spPr>
      </p:pic>
      <p:sp>
        <p:nvSpPr>
          <p:cNvPr id="25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1AF14-7AB2-4F47-BB84-C3B54FF12A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80001" y="0"/>
            <a:ext cx="1837216" cy="103343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0B9E0D4-1E49-F0C4-72ED-096DFAF4B1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8858" y="340205"/>
            <a:ext cx="2635212" cy="5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40F0CEB-278B-4280-99A7-FB979972F054}" type="datetime2">
              <a:rPr lang="da-DK" smtClean="0"/>
              <a:t>29. januar 2026</a:t>
            </a:fld>
            <a:endParaRPr lang="da-DK" dirty="0"/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DE87BAE-ADC5-4E77-B09F-EC85707FB993}" type="datetime2">
              <a:rPr lang="da-DK" smtClean="0"/>
              <a:t>29. januar 2026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C55576-A515-4DB0-A662-6682C7F93C18}" type="datetime2">
              <a:rPr lang="da-DK" smtClean="0"/>
              <a:t>29. januar 2026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B4FD486-AAD7-42DE-9D28-EE6A3104947D}" type="datetime2">
              <a:rPr lang="da-DK" smtClean="0"/>
              <a:t>29. januar 2026</a:t>
            </a:fld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79FFCDB-1702-445E-9087-EB1EA5D90D45}" type="datetime2">
              <a:rPr lang="da-DK" smtClean="0"/>
              <a:t>29. januar 2026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DD163F-C5C7-4E31-9EC3-DDA165FB3173}" type="datetime2">
              <a:rPr lang="da-DK" smtClean="0"/>
              <a:t>29. januar 2026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1A30A0B-6921-4A9C-9CC4-55006F834F0E}" type="datetime2">
              <a:rPr lang="da-DK" smtClean="0"/>
              <a:t>29. januar 2026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EBB9F5-EB3B-4A16-AEA2-002BF16F3D75}" type="datetime2">
              <a:rPr lang="da-DK" smtClean="0"/>
              <a:t>29. januar 2026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DB7824-DD0C-4A71-BA09-1D3BF3681417}" type="datetime2">
              <a:rPr lang="da-DK" smtClean="0"/>
              <a:t>29. januar 2026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B6D3CE-4D77-4C61-9197-90999696593D}" type="datetime2">
              <a:rPr lang="da-DK" smtClean="0"/>
              <a:t>29. januar 2026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7298E74B-7321-41E2-B1A5-0C2043872A79}" type="datetime2">
              <a:rPr lang="da-DK" smtClean="0"/>
              <a:t>29. januar 2026</a:t>
            </a:fld>
            <a:endParaRPr lang="da-DK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0039" y="5783487"/>
            <a:ext cx="1562235" cy="1074513"/>
          </a:xfrm>
          <a:prstGeom prst="rect">
            <a:avLst/>
          </a:prstGeom>
        </p:spPr>
      </p:pic>
      <p:sp>
        <p:nvSpPr>
          <p:cNvPr id="25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7B29EC2-C0A7-4681-58AC-E9DB011B6F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668858" y="340203"/>
            <a:ext cx="2635212" cy="576091"/>
          </a:xfrm>
          <a:prstGeom prst="rect">
            <a:avLst/>
          </a:prstGeom>
        </p:spPr>
      </p:pic>
      <p:sp>
        <p:nvSpPr>
          <p:cNvPr id="2" name="Pladsholder til sidefod 22" hidden="1">
            <a:extLst>
              <a:ext uri="{FF2B5EF4-FFF2-40B4-BE49-F238E27FC236}">
                <a16:creationId xmlns:a16="http://schemas.microsoft.com/office/drawing/2014/main" id="{DFC178B6-623D-35E8-B408-C82FD5EE0E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4" name="Pladsholder til slidenummer 23" hidden="1">
            <a:extLst>
              <a:ext uri="{FF2B5EF4-FFF2-40B4-BE49-F238E27FC236}">
                <a16:creationId xmlns:a16="http://schemas.microsoft.com/office/drawing/2014/main" id="{F4A0203A-3D2B-F65B-9736-92F8CBEA0E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544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dato 1" hidden="1">
            <a:extLst>
              <a:ext uri="{FF2B5EF4-FFF2-40B4-BE49-F238E27FC236}">
                <a16:creationId xmlns:a16="http://schemas.microsoft.com/office/drawing/2014/main" id="{5D08929A-F955-8384-1147-D1B5CCD8C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/>
          <a:p>
            <a:fld id="{12BEC0F8-06AA-4076-B100-1C7FD42F3B51}" type="datetime2">
              <a:rPr lang="da-DK" smtClean="0"/>
              <a:t>29. januar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/>
          <a:p>
            <a:fld id="{12BEC0F8-06AA-4076-B100-1C7FD42F3B51}" type="datetime2">
              <a:rPr lang="da-DK" smtClean="0"/>
              <a:t>29. januar 2026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EF322D02-F036-4F02-81B2-6BF607B3BA3B}" type="datetime2">
              <a:rPr lang="da-DK" smtClean="0"/>
              <a:t>29. januar 2026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9676785" y="346834"/>
            <a:ext cx="2626058" cy="5694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5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0039" y="5783487"/>
            <a:ext cx="1562235" cy="107451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28" name="Billede 28">
            <a:extLst>
              <a:ext uri="{FF2B5EF4-FFF2-40B4-BE49-F238E27FC236}">
                <a16:creationId xmlns:a16="http://schemas.microsoft.com/office/drawing/2014/main" id="{C9FA4AD8-4EFE-4E55-9429-9390760E2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60" b="82625"/>
          <a:stretch/>
        </p:blipFill>
        <p:spPr>
          <a:xfrm>
            <a:off x="-930224" y="1886"/>
            <a:ext cx="793219" cy="1505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129611-3EA9-430A-8815-BF8F4F35287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426" y="52564"/>
            <a:ext cx="396863" cy="86759"/>
          </a:xfrm>
          <a:prstGeom prst="rect">
            <a:avLst/>
          </a:prstGeom>
        </p:spPr>
      </p:pic>
      <p:sp>
        <p:nvSpPr>
          <p:cNvPr id="2" name="Pladsholder til sidefod 22" hidden="1">
            <a:extLst>
              <a:ext uri="{FF2B5EF4-FFF2-40B4-BE49-F238E27FC236}">
                <a16:creationId xmlns:a16="http://schemas.microsoft.com/office/drawing/2014/main" id="{B1803412-4109-7717-26BE-4EC256E11B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4" name="Pladsholder til slidenummer 23" hidden="1">
            <a:extLst>
              <a:ext uri="{FF2B5EF4-FFF2-40B4-BE49-F238E27FC236}">
                <a16:creationId xmlns:a16="http://schemas.microsoft.com/office/drawing/2014/main" id="{F6A1A961-11FA-0173-B594-ADE3393247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50D50A2C-1F26-45D9-87F9-AEBC46254F53}" type="datetime2">
              <a:rPr lang="da-DK" smtClean="0"/>
              <a:t>29. januar 2026</a:t>
            </a:fld>
            <a:endParaRPr lang="da-DK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10039" y="5783487"/>
            <a:ext cx="1562235" cy="1074513"/>
          </a:xfrm>
          <a:prstGeom prst="rect">
            <a:avLst/>
          </a:prstGeom>
        </p:spPr>
      </p:pic>
      <p:sp>
        <p:nvSpPr>
          <p:cNvPr id="29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sp>
        <p:nvSpPr>
          <p:cNvPr id="30" name="Pladsholder logo">
            <a:extLst>
              <a:ext uri="{FF2B5EF4-FFF2-40B4-BE49-F238E27FC236}">
                <a16:creationId xmlns:a16="http://schemas.microsoft.com/office/drawing/2014/main" id="{8F123633-FB52-4520-9B55-A563EF7D6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75071" y="346834"/>
            <a:ext cx="2626058" cy="56946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D99B0-A36C-43E2-8E28-CFC52C1BA71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980000" y="1476"/>
            <a:ext cx="1850218" cy="1040989"/>
          </a:xfrm>
          <a:prstGeom prst="rect">
            <a:avLst/>
          </a:prstGeom>
        </p:spPr>
      </p:pic>
      <p:sp>
        <p:nvSpPr>
          <p:cNvPr id="2" name="Pladsholder til sidefod 22" hidden="1">
            <a:extLst>
              <a:ext uri="{FF2B5EF4-FFF2-40B4-BE49-F238E27FC236}">
                <a16:creationId xmlns:a16="http://schemas.microsoft.com/office/drawing/2014/main" id="{E7DB75B2-63DE-106F-648E-8D6CCABC59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4" name="Pladsholder til slidenummer 23" hidden="1">
            <a:extLst>
              <a:ext uri="{FF2B5EF4-FFF2-40B4-BE49-F238E27FC236}">
                <a16:creationId xmlns:a16="http://schemas.microsoft.com/office/drawing/2014/main" id="{5C983919-57A0-B884-808A-4AA5CFF587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BDDE5B2-40E9-4132-80BA-07A00B2A82DD}" type="datetime2">
              <a:rPr lang="da-DK" smtClean="0"/>
              <a:t>29. januar 2026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A550CD-CC0B-4A1A-8CDF-117981113C3B}" type="datetime2">
              <a:rPr lang="da-DK" smtClean="0"/>
              <a:t>29. januar 2026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7AA1224B-0626-41B3-9936-78D8D70FB7B9}" type="datetime2">
              <a:rPr lang="da-DK" smtClean="0"/>
              <a:t>29. januar 2026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6190BEF5-1260-4518-9649-BFF1D3DD7291}" type="datetime2">
              <a:rPr lang="da-DK" smtClean="0"/>
              <a:t>29. januar 2026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2A5384B6-7F53-41A9-BE52-32FBC46696E6}" type="datetime2">
              <a:rPr lang="da-DK" smtClean="0"/>
              <a:t>29. januar 2026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noFill/>
                <a:latin typeface="+mn-lt"/>
                <a:ea typeface="+mn-ea"/>
                <a:cs typeface="+mn-cs"/>
              </a:defRPr>
            </a:lvl1pPr>
          </a:lstStyle>
          <a:p>
            <a:fld id="{6A3BF269-4467-44D8-8539-D1BCBE87AC4F}" type="datetime2">
              <a:rPr lang="da-DK" smtClean="0"/>
              <a:pPr/>
              <a:t>29. januar 2026</a:t>
            </a:fld>
            <a:endParaRPr lang="da-DK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2067AC-948B-4830-A5DF-2D5BD1EFE7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812" y="1628800"/>
            <a:ext cx="10441160" cy="2960936"/>
          </a:xfrm>
        </p:spPr>
        <p:txBody>
          <a:bodyPr>
            <a:noAutofit/>
          </a:bodyPr>
          <a:lstStyle/>
          <a:p>
            <a:pPr algn="l"/>
            <a:r>
              <a:rPr lang="da-DK" sz="4800" dirty="0"/>
              <a:t>Informationsmøde </a:t>
            </a:r>
          </a:p>
          <a:p>
            <a:pPr algn="l"/>
            <a:endParaRPr lang="da-DK" sz="4800" dirty="0"/>
          </a:p>
          <a:p>
            <a:pPr algn="l"/>
            <a:r>
              <a:rPr lang="da-DK" sz="4800" dirty="0"/>
              <a:t>Hvad er en forundersøgelse ?</a:t>
            </a:r>
            <a:endParaRPr lang="da-DK" sz="4400" dirty="0"/>
          </a:p>
          <a:p>
            <a:pPr algn="l"/>
            <a:endParaRPr lang="da-DK" sz="2800" dirty="0"/>
          </a:p>
          <a:p>
            <a:pPr algn="l"/>
            <a:endParaRPr lang="da-DK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DBC8E-3564-43A0-AAA8-3EA070E53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14692" y="5013176"/>
            <a:ext cx="2808312" cy="1647577"/>
          </a:xfrm>
        </p:spPr>
        <p:txBody>
          <a:bodyPr/>
          <a:lstStyle/>
          <a:p>
            <a:endParaRPr lang="da-DK" sz="1800" dirty="0"/>
          </a:p>
          <a:p>
            <a:r>
              <a:rPr lang="da-DK" sz="1800" dirty="0"/>
              <a:t>26. januar 2026</a:t>
            </a:r>
          </a:p>
          <a:p>
            <a:r>
              <a:rPr lang="da-DK" sz="1800" dirty="0"/>
              <a:t>Naturstyrelsen Thy</a:t>
            </a:r>
          </a:p>
          <a:p>
            <a:r>
              <a:rPr lang="da-DK" sz="1800" dirty="0"/>
              <a:t>Elsemarie Kragh Nielsen</a:t>
            </a:r>
          </a:p>
          <a:p>
            <a:endParaRPr lang="da-DK" sz="1800" dirty="0"/>
          </a:p>
          <a:p>
            <a:endParaRPr lang="da-DK" sz="1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29C58-E1E1-4232-9FB2-B964D118D6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Naturstyrelsen / Titel på præsentation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381F1-FC91-453F-BF05-DF5E5B3B45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055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1B50E7F-B700-173F-5208-C1F14C4CE5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Naturstyrelsen / Lodsejermøde 26. januar 2026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1C27925-D335-0495-1457-8D2B9DE49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C1DFBE0-D250-82EE-0BF8-502905A151C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EBB9F5-EB3B-4A16-AEA2-002BF16F3D75}" type="datetime2">
              <a:rPr lang="da-DK" smtClean="0"/>
              <a:t>29. januar 2026</a:t>
            </a:fld>
            <a:endParaRPr lang="da-DK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723892A-B3B1-B5EE-A387-799512E2B0D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0874" y="311150"/>
            <a:ext cx="10268074" cy="5770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6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da-DK" sz="4000" dirty="0">
                <a:solidFill>
                  <a:srgbClr val="003127"/>
                </a:solidFill>
                <a:latin typeface="+mj-lt"/>
                <a:ea typeface="+mj-ea"/>
                <a:cs typeface="+mj-cs"/>
              </a:rPr>
              <a:t>                   Forundersøgelse</a:t>
            </a:r>
            <a:endParaRPr lang="da-DK" sz="4000" b="1" dirty="0">
              <a:solidFill>
                <a:srgbClr val="003127"/>
              </a:solidFill>
              <a:latin typeface="+mj-lt"/>
              <a:ea typeface="+mj-ea"/>
              <a:cs typeface="+mj-cs"/>
            </a:endParaRPr>
          </a:p>
          <a:p>
            <a:pPr marL="0" lvl="6" indent="0">
              <a:lnSpc>
                <a:spcPct val="90000"/>
              </a:lnSpc>
              <a:spcBef>
                <a:spcPct val="0"/>
              </a:spcBef>
              <a:buNone/>
            </a:pPr>
            <a:endParaRPr lang="da-DK" sz="4000" dirty="0">
              <a:solidFill>
                <a:srgbClr val="003127"/>
              </a:solidFill>
              <a:latin typeface="+mj-lt"/>
              <a:ea typeface="+mj-ea"/>
              <a:cs typeface="+mj-cs"/>
            </a:endParaRPr>
          </a:p>
          <a:p>
            <a:pPr marL="0" lvl="6" indent="0">
              <a:lnSpc>
                <a:spcPct val="90000"/>
              </a:lnSpc>
              <a:spcBef>
                <a:spcPct val="0"/>
              </a:spcBef>
              <a:buNone/>
            </a:pPr>
            <a:endParaRPr lang="da-DK" sz="4000" b="1" dirty="0">
              <a:solidFill>
                <a:srgbClr val="003127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41EF67C-F1EE-4266-80D0-E4BFAF964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444" y="2408597"/>
            <a:ext cx="4685093" cy="3427647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89657761-F6B4-383D-CD78-BCFDA7797B88}"/>
              </a:ext>
            </a:extLst>
          </p:cNvPr>
          <p:cNvSpPr txBox="1"/>
          <p:nvPr/>
        </p:nvSpPr>
        <p:spPr>
          <a:xfrm>
            <a:off x="966600" y="1572126"/>
            <a:ext cx="391746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b="1" dirty="0"/>
          </a:p>
          <a:p>
            <a:r>
              <a:rPr lang="da-DK" b="1" dirty="0"/>
              <a:t>Teknisk / Biologisk undersøgelse</a:t>
            </a:r>
          </a:p>
          <a:p>
            <a:endParaRPr lang="da-DK" sz="1600" dirty="0" err="1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A002346E-2D2D-8DBE-479A-2D9AA6BC3DCB}"/>
              </a:ext>
            </a:extLst>
          </p:cNvPr>
          <p:cNvSpPr txBox="1"/>
          <p:nvPr/>
        </p:nvSpPr>
        <p:spPr>
          <a:xfrm>
            <a:off x="6454452" y="1874993"/>
            <a:ext cx="417646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b="1" dirty="0"/>
              <a:t>Ejendomsmæssig undersøgelse</a:t>
            </a:r>
          </a:p>
          <a:p>
            <a:endParaRPr lang="da-DK" sz="1600" dirty="0" err="1"/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6A735FCB-9DF6-0F1B-4C04-635D8768DBFD}"/>
              </a:ext>
            </a:extLst>
          </p:cNvPr>
          <p:cNvCxnSpPr>
            <a:cxnSpLocks/>
          </p:cNvCxnSpPr>
          <p:nvPr/>
        </p:nvCxnSpPr>
        <p:spPr>
          <a:xfrm flipH="1">
            <a:off x="3862164" y="898409"/>
            <a:ext cx="327998" cy="6583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12504949-2343-3714-105C-CC649FCA396C}"/>
              </a:ext>
            </a:extLst>
          </p:cNvPr>
          <p:cNvCxnSpPr>
            <a:cxnSpLocks/>
          </p:cNvCxnSpPr>
          <p:nvPr/>
        </p:nvCxnSpPr>
        <p:spPr>
          <a:xfrm>
            <a:off x="6953965" y="899523"/>
            <a:ext cx="380546" cy="6583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Billede 21" descr="Et billede, der indeholder udendørs, græs, plante, sky&#10;&#10;Indhold genereret af kunstig intelligens kan være forkert.">
            <a:extLst>
              <a:ext uri="{FF2B5EF4-FFF2-40B4-BE49-F238E27FC236}">
                <a16:creationId xmlns:a16="http://schemas.microsoft.com/office/drawing/2014/main" id="{67773B11-4E2A-5E2C-31CC-F2D520D9E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t="6874" r="11382" b="3275"/>
          <a:stretch/>
        </p:blipFill>
        <p:spPr>
          <a:xfrm>
            <a:off x="966600" y="2424076"/>
            <a:ext cx="4391322" cy="3427647"/>
          </a:xfrm>
          <a:prstGeom prst="rect">
            <a:avLst/>
          </a:prstGeom>
        </p:spPr>
      </p:pic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E07A8DFA-C084-0334-A2D6-3F074A6BEB12}"/>
              </a:ext>
            </a:extLst>
          </p:cNvPr>
          <p:cNvCxnSpPr>
            <a:cxnSpLocks/>
          </p:cNvCxnSpPr>
          <p:nvPr/>
        </p:nvCxnSpPr>
        <p:spPr>
          <a:xfrm>
            <a:off x="5518348" y="4077072"/>
            <a:ext cx="72008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94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73953F9-1A22-2585-175C-309C1EDF4E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412" y="1196751"/>
            <a:ext cx="5107920" cy="4884961"/>
          </a:xfrm>
        </p:spPr>
        <p:txBody>
          <a:bodyPr/>
          <a:lstStyle/>
          <a:p>
            <a:endParaRPr lang="da-DK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b="0" dirty="0"/>
              <a:t>Jordprøver</a:t>
            </a:r>
          </a:p>
          <a:p>
            <a:pPr>
              <a:buNone/>
            </a:pPr>
            <a:endParaRPr lang="da-DK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b="0" dirty="0"/>
              <a:t>Opmåling af vandløbene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b="0" dirty="0"/>
              <a:t>Indmåling af koter i dræn og grøfter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b="0" dirty="0"/>
              <a:t>Finde dræn/grøfter fra </a:t>
            </a:r>
            <a:r>
              <a:rPr lang="da-DK" b="0" dirty="0" err="1"/>
              <a:t>oplande</a:t>
            </a:r>
            <a:r>
              <a:rPr lang="da-DK" b="0" dirty="0"/>
              <a:t> mfl.</a:t>
            </a:r>
          </a:p>
          <a:p>
            <a:pPr>
              <a:buNone/>
            </a:pPr>
            <a:r>
              <a:rPr lang="da-DK" b="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b="0" dirty="0"/>
              <a:t>Afvandingskort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b="0" dirty="0"/>
              <a:t>Bilag IV arter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b="0" dirty="0"/>
              <a:t>Fugle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b="0" dirty="0"/>
              <a:t>Beskyttet natur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b="0" dirty="0"/>
              <a:t>Andet ?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9BB372E-67F4-2DDA-DF21-4929E44578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Naturstyrelsen / Lodsejermøde 26. januar 2026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BE6E0E6-B268-83DD-9A10-36A57415D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CBE53DE8-2669-60AA-B061-FC8577D900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EBB9F5-EB3B-4A16-AEA2-002BF16F3D75}" type="datetime2">
              <a:rPr lang="da-DK" smtClean="0"/>
              <a:t>29. januar 2026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1773A53-4485-177D-8FEB-5A055EA7B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4500" y="1938521"/>
            <a:ext cx="5493229" cy="4119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43637FC-7CF6-2CBD-7C67-E6F82A7F0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212" y="541527"/>
            <a:ext cx="4817751" cy="3240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7901ACD-5760-982F-0EDC-99F29D926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719" y="2821756"/>
            <a:ext cx="4027868" cy="3981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lede 9" descr="Et billede, der indeholder frø, amfibie, krybdyr, Egentlig frø&#10;&#10;Indhold genereret af kunstig intelligens kan være forkert.">
            <a:extLst>
              <a:ext uri="{FF2B5EF4-FFF2-40B4-BE49-F238E27FC236}">
                <a16:creationId xmlns:a16="http://schemas.microsoft.com/office/drawing/2014/main" id="{6F3C6A95-ECCF-9DF7-AFAE-0E5CAC1EB5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13875" r="25474" b="9126"/>
          <a:stretch/>
        </p:blipFill>
        <p:spPr>
          <a:xfrm rot="5400000">
            <a:off x="6525938" y="3394128"/>
            <a:ext cx="3410190" cy="3960440"/>
          </a:xfrm>
          <a:prstGeom prst="rect">
            <a:avLst/>
          </a:prstGeom>
        </p:spPr>
      </p:pic>
      <p:pic>
        <p:nvPicPr>
          <p:cNvPr id="11" name="Billede 10" descr="Et billede, der indeholder græs, udendørs, Landplante, Karplante&#10;&#10;Indhold genereret af kunstig intelligens kan være forkert.">
            <a:extLst>
              <a:ext uri="{FF2B5EF4-FFF2-40B4-BE49-F238E27FC236}">
                <a16:creationId xmlns:a16="http://schemas.microsoft.com/office/drawing/2014/main" id="{2647D70D-551A-FC49-BE81-571ABFE76C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0" y="64218"/>
            <a:ext cx="3111810" cy="4149080"/>
          </a:xfrm>
          <a:prstGeom prst="rect">
            <a:avLst/>
          </a:prstGeom>
        </p:spPr>
      </p:pic>
      <p:pic>
        <p:nvPicPr>
          <p:cNvPr id="12" name="Billede 11" descr="Et billede, der indeholder plante, blomst, orkidé, person&#10;&#10;Indhold genereret af kunstig intelligens kan være forkert.">
            <a:extLst>
              <a:ext uri="{FF2B5EF4-FFF2-40B4-BE49-F238E27FC236}">
                <a16:creationId xmlns:a16="http://schemas.microsoft.com/office/drawing/2014/main" id="{6C42A159-388A-2BC2-0CCE-8B79C621A4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-17199" r="23401" b="19550"/>
          <a:stretch/>
        </p:blipFill>
        <p:spPr>
          <a:xfrm>
            <a:off x="4209149" y="-223317"/>
            <a:ext cx="2432982" cy="4436615"/>
          </a:xfrm>
          <a:prstGeom prst="rect">
            <a:avLst/>
          </a:prstGeom>
        </p:spPr>
      </p:pic>
      <p:sp>
        <p:nvSpPr>
          <p:cNvPr id="13" name="Titel 6">
            <a:extLst>
              <a:ext uri="{FF2B5EF4-FFF2-40B4-BE49-F238E27FC236}">
                <a16:creationId xmlns:a16="http://schemas.microsoft.com/office/drawing/2014/main" id="{7FD69D39-909C-1B34-0794-EC35C2867E2A}"/>
              </a:ext>
            </a:extLst>
          </p:cNvPr>
          <p:cNvSpPr txBox="1">
            <a:spLocks/>
          </p:cNvSpPr>
          <p:nvPr/>
        </p:nvSpPr>
        <p:spPr>
          <a:xfrm>
            <a:off x="-386307" y="311972"/>
            <a:ext cx="10369152" cy="15328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48000" lvl="6">
              <a:lnSpc>
                <a:spcPct val="120000"/>
              </a:lnSpc>
            </a:pPr>
            <a:r>
              <a:rPr lang="da-DK" sz="4000" b="1" dirty="0">
                <a:solidFill>
                  <a:srgbClr val="003127"/>
                </a:solidFill>
                <a:latin typeface="+mj-lt"/>
                <a:ea typeface="+mj-ea"/>
                <a:cs typeface="+mj-cs"/>
              </a:rPr>
              <a:t>Teknisk / Biologisk undersøgelse </a:t>
            </a:r>
          </a:p>
        </p:txBody>
      </p:sp>
    </p:spTree>
    <p:extLst>
      <p:ext uri="{BB962C8B-B14F-4D97-AF65-F5344CB8AC3E}">
        <p14:creationId xmlns:p14="http://schemas.microsoft.com/office/powerpoint/2010/main" val="32947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Naturstyrelsen / Lodsejermøde 26. januar 2026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E6363-9A0E-4C47-BFE3-7238A5A8F00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4D05C25-3A4C-4407-8797-8E36B31982BC}" type="datetime2">
              <a:rPr lang="da-DK" smtClean="0"/>
              <a:t>29. januar 2026</a:t>
            </a:fld>
            <a:endParaRPr lang="da-DK" dirty="0"/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1BA8B834-FAFD-6D9D-0E3B-9FD397954877}"/>
              </a:ext>
            </a:extLst>
          </p:cNvPr>
          <p:cNvSpPr txBox="1">
            <a:spLocks/>
          </p:cNvSpPr>
          <p:nvPr/>
        </p:nvSpPr>
        <p:spPr>
          <a:xfrm>
            <a:off x="117749" y="311972"/>
            <a:ext cx="11420200" cy="15328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48000" lvl="6">
              <a:lnSpc>
                <a:spcPct val="120000"/>
              </a:lnSpc>
            </a:pPr>
            <a:r>
              <a:rPr lang="da-DK" sz="4000" b="1" dirty="0">
                <a:solidFill>
                  <a:srgbClr val="003127"/>
                </a:solidFill>
                <a:latin typeface="+mj-lt"/>
                <a:ea typeface="+mj-ea"/>
                <a:cs typeface="+mj-cs"/>
              </a:rPr>
              <a:t>Ejendomsmæssig undersøgelse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43E74C0-74BF-E424-6199-E841580A8559}"/>
              </a:ext>
            </a:extLst>
          </p:cNvPr>
          <p:cNvSpPr txBox="1"/>
          <p:nvPr/>
        </p:nvSpPr>
        <p:spPr>
          <a:xfrm>
            <a:off x="549796" y="1348395"/>
            <a:ext cx="5421228" cy="43088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da-DK" sz="2000" b="1" dirty="0">
              <a:solidFill>
                <a:srgbClr val="003127"/>
              </a:solidFill>
            </a:endParaRPr>
          </a:p>
          <a:p>
            <a:endParaRPr lang="da-DK" sz="2000" b="1" dirty="0">
              <a:solidFill>
                <a:srgbClr val="00312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3127"/>
                </a:solidFill>
              </a:rPr>
              <a:t>Fremvise projektforslag for berørte lodsejere</a:t>
            </a:r>
          </a:p>
          <a:p>
            <a:endParaRPr lang="da-DK" sz="2000" dirty="0">
              <a:solidFill>
                <a:srgbClr val="00312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3127"/>
                </a:solidFill>
              </a:rPr>
              <a:t>Modtage lokal viden </a:t>
            </a:r>
            <a:r>
              <a:rPr lang="da-DK" sz="2000">
                <a:solidFill>
                  <a:srgbClr val="003127"/>
                </a:solidFill>
              </a:rPr>
              <a:t>og forslag </a:t>
            </a:r>
            <a:r>
              <a:rPr lang="da-DK" sz="2000" dirty="0">
                <a:solidFill>
                  <a:srgbClr val="003127"/>
                </a:solidFill>
              </a:rPr>
              <a:t>fra lodsejere til projektforslaget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00312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3127"/>
                </a:solidFill>
              </a:rPr>
              <a:t>Notere den enkelte lodsejers ønske til salg, erstatning og jordfordeling</a:t>
            </a:r>
          </a:p>
          <a:p>
            <a:endParaRPr lang="da-DK" sz="2000" dirty="0">
              <a:solidFill>
                <a:srgbClr val="003127"/>
              </a:solidFill>
            </a:endParaRPr>
          </a:p>
          <a:p>
            <a:pPr marL="648000" lvl="6" indent="0">
              <a:buNone/>
            </a:pPr>
            <a:endParaRPr lang="da-DK" i="1" dirty="0">
              <a:solidFill>
                <a:srgbClr val="003127"/>
              </a:solidFill>
            </a:endParaRPr>
          </a:p>
          <a:p>
            <a:pPr marL="648000" lvl="6" indent="0">
              <a:buNone/>
            </a:pPr>
            <a:endParaRPr lang="da-DK" i="1" dirty="0">
              <a:solidFill>
                <a:srgbClr val="003127"/>
              </a:solidFill>
            </a:endParaRPr>
          </a:p>
          <a:p>
            <a:pPr marL="648000" lvl="6" indent="0">
              <a:buNone/>
            </a:pPr>
            <a:endParaRPr lang="da-DK" b="0" i="1" dirty="0">
              <a:solidFill>
                <a:srgbClr val="003127"/>
              </a:solidFill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5AB5B03-6D64-FAFD-8E79-3E607A759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712" y="1702467"/>
            <a:ext cx="5709512" cy="40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2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FBFD2CC-EE51-65E2-2512-8C87EC3E8A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Naturstyrelsen / Lodsejermøde 26. januar 2026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5C8D973-03A9-0203-5984-7A280CD1CC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6AD1FE90-EEE5-3930-2BD9-D2406E1BB27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EBB9F5-EB3B-4A16-AEA2-002BF16F3D75}" type="datetime2">
              <a:rPr lang="da-DK" smtClean="0"/>
              <a:t>29. januar 2026</a:t>
            </a:fld>
            <a:endParaRPr lang="da-DK" dirty="0"/>
          </a:p>
        </p:txBody>
      </p:sp>
      <p:sp>
        <p:nvSpPr>
          <p:cNvPr id="11" name="Afrundet rektangel 5">
            <a:extLst>
              <a:ext uri="{FF2B5EF4-FFF2-40B4-BE49-F238E27FC236}">
                <a16:creationId xmlns:a16="http://schemas.microsoft.com/office/drawing/2014/main" id="{DBFD33B2-A60C-8A67-368A-59B402F04504}"/>
              </a:ext>
            </a:extLst>
          </p:cNvPr>
          <p:cNvSpPr/>
          <p:nvPr/>
        </p:nvSpPr>
        <p:spPr>
          <a:xfrm>
            <a:off x="477788" y="1306865"/>
            <a:ext cx="2527882" cy="62562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799" dirty="0"/>
              <a:t>Fase 1 (år 0-1) </a:t>
            </a:r>
          </a:p>
          <a:p>
            <a:pPr algn="ctr"/>
            <a:r>
              <a:rPr lang="da-DK" sz="1799" dirty="0"/>
              <a:t>Ide og screening</a:t>
            </a:r>
          </a:p>
        </p:txBody>
      </p:sp>
      <p:sp>
        <p:nvSpPr>
          <p:cNvPr id="12" name="Afrundet rektangel 6">
            <a:extLst>
              <a:ext uri="{FF2B5EF4-FFF2-40B4-BE49-F238E27FC236}">
                <a16:creationId xmlns:a16="http://schemas.microsoft.com/office/drawing/2014/main" id="{EE9FFA6D-310B-F0A9-6667-BFD940A528A6}"/>
              </a:ext>
            </a:extLst>
          </p:cNvPr>
          <p:cNvSpPr/>
          <p:nvPr/>
        </p:nvSpPr>
        <p:spPr>
          <a:xfrm>
            <a:off x="4607515" y="1306865"/>
            <a:ext cx="2239697" cy="62562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799" dirty="0"/>
              <a:t>Fase 2 (år 1-3)</a:t>
            </a:r>
          </a:p>
          <a:p>
            <a:pPr algn="ctr"/>
            <a:r>
              <a:rPr lang="da-DK" sz="1799" dirty="0"/>
              <a:t>Forundersøgelser</a:t>
            </a:r>
          </a:p>
        </p:txBody>
      </p:sp>
      <p:sp>
        <p:nvSpPr>
          <p:cNvPr id="13" name="Afrundet rektangel 16">
            <a:extLst>
              <a:ext uri="{FF2B5EF4-FFF2-40B4-BE49-F238E27FC236}">
                <a16:creationId xmlns:a16="http://schemas.microsoft.com/office/drawing/2014/main" id="{99469B7C-0D2F-AAF7-E7D3-9DFCBDE90BF0}"/>
              </a:ext>
            </a:extLst>
          </p:cNvPr>
          <p:cNvSpPr/>
          <p:nvPr/>
        </p:nvSpPr>
        <p:spPr>
          <a:xfrm>
            <a:off x="9038432" y="1306865"/>
            <a:ext cx="2672604" cy="62562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799" dirty="0"/>
              <a:t>Fase 3 (år 3-8)</a:t>
            </a:r>
          </a:p>
          <a:p>
            <a:pPr algn="ctr"/>
            <a:r>
              <a:rPr lang="da-DK" sz="1799" dirty="0"/>
              <a:t>Projektering og anlæg</a:t>
            </a:r>
          </a:p>
        </p:txBody>
      </p:sp>
      <p:sp>
        <p:nvSpPr>
          <p:cNvPr id="15" name="Afrundet rektangel 4">
            <a:extLst>
              <a:ext uri="{FF2B5EF4-FFF2-40B4-BE49-F238E27FC236}">
                <a16:creationId xmlns:a16="http://schemas.microsoft.com/office/drawing/2014/main" id="{581A2A61-9144-48D0-0932-8BDD34271DCF}"/>
              </a:ext>
            </a:extLst>
          </p:cNvPr>
          <p:cNvSpPr/>
          <p:nvPr/>
        </p:nvSpPr>
        <p:spPr>
          <a:xfrm>
            <a:off x="477788" y="2313748"/>
            <a:ext cx="2628261" cy="19197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da-DK" sz="1450" dirty="0">
                <a:solidFill>
                  <a:schemeClr val="accent6">
                    <a:lumMod val="50000"/>
                  </a:schemeClr>
                </a:solidFill>
              </a:rPr>
              <a:t>Screening af undersøgelsesområdet</a:t>
            </a:r>
          </a:p>
          <a:p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da-DK" sz="1450" dirty="0">
                <a:solidFill>
                  <a:schemeClr val="accent6">
                    <a:lumMod val="50000"/>
                  </a:schemeClr>
                </a:solidFill>
              </a:rPr>
              <a:t>Lodsejermøde</a:t>
            </a:r>
          </a:p>
          <a:p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da-DK" sz="1450" dirty="0">
                <a:solidFill>
                  <a:schemeClr val="accent6">
                    <a:lumMod val="50000"/>
                  </a:schemeClr>
                </a:solidFill>
              </a:rPr>
              <a:t>Finansiering</a:t>
            </a:r>
            <a:endParaRPr lang="da-DK" sz="1799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799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799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799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799" dirty="0"/>
          </a:p>
        </p:txBody>
      </p:sp>
      <p:sp>
        <p:nvSpPr>
          <p:cNvPr id="16" name="Afrundet rektangel 13">
            <a:extLst>
              <a:ext uri="{FF2B5EF4-FFF2-40B4-BE49-F238E27FC236}">
                <a16:creationId xmlns:a16="http://schemas.microsoft.com/office/drawing/2014/main" id="{85154AC0-438F-FC65-5BCF-E06632A9F936}"/>
              </a:ext>
            </a:extLst>
          </p:cNvPr>
          <p:cNvSpPr/>
          <p:nvPr/>
        </p:nvSpPr>
        <p:spPr>
          <a:xfrm>
            <a:off x="4666044" y="2313748"/>
            <a:ext cx="2239697" cy="21036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da-DK" sz="1450" dirty="0">
                <a:solidFill>
                  <a:schemeClr val="accent6">
                    <a:lumMod val="50000"/>
                  </a:schemeClr>
                </a:solidFill>
              </a:rPr>
              <a:t>Udbud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i="1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da-DK" sz="1450" dirty="0">
                <a:solidFill>
                  <a:schemeClr val="accent6">
                    <a:lumMod val="50000"/>
                  </a:schemeClr>
                </a:solidFill>
              </a:rPr>
              <a:t>Teknisk / Biologisk forundersøgelse</a:t>
            </a:r>
          </a:p>
          <a:p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da-DK" sz="1450" dirty="0">
                <a:solidFill>
                  <a:schemeClr val="accent6">
                    <a:lumMod val="50000"/>
                  </a:schemeClr>
                </a:solidFill>
              </a:rPr>
              <a:t>Ejendomsmæssig forundersøgelse</a:t>
            </a:r>
            <a:endParaRPr lang="da-DK" sz="1799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799" dirty="0"/>
          </a:p>
          <a:p>
            <a:endParaRPr lang="da-DK" sz="1799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799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799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799" dirty="0"/>
          </a:p>
        </p:txBody>
      </p:sp>
      <p:sp>
        <p:nvSpPr>
          <p:cNvPr id="17" name="Afrundet rektangel 12">
            <a:extLst>
              <a:ext uri="{FF2B5EF4-FFF2-40B4-BE49-F238E27FC236}">
                <a16:creationId xmlns:a16="http://schemas.microsoft.com/office/drawing/2014/main" id="{273C1EC4-6C19-7EAA-C61B-F2281A7C2E9E}"/>
              </a:ext>
            </a:extLst>
          </p:cNvPr>
          <p:cNvSpPr/>
          <p:nvPr/>
        </p:nvSpPr>
        <p:spPr>
          <a:xfrm>
            <a:off x="9038432" y="2207601"/>
            <a:ext cx="2744611" cy="39577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1799" dirty="0"/>
          </a:p>
          <a:p>
            <a:endParaRPr lang="da-DK" sz="1799" dirty="0"/>
          </a:p>
          <a:p>
            <a:endParaRPr lang="da-DK" sz="1799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799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799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da-DK" sz="1450" dirty="0">
                <a:solidFill>
                  <a:schemeClr val="accent6">
                    <a:lumMod val="50000"/>
                  </a:schemeClr>
                </a:solidFill>
              </a:rPr>
              <a:t>Detailprojektering</a:t>
            </a:r>
          </a:p>
          <a:p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da-DK" sz="1450" dirty="0">
                <a:solidFill>
                  <a:schemeClr val="accent6">
                    <a:lumMod val="50000"/>
                  </a:schemeClr>
                </a:solidFill>
              </a:rPr>
              <a:t>Myndigheds-ansøgninger</a:t>
            </a:r>
          </a:p>
          <a:p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da-DK" sz="1450" dirty="0">
                <a:solidFill>
                  <a:schemeClr val="accent6">
                    <a:lumMod val="50000"/>
                  </a:schemeClr>
                </a:solidFill>
              </a:rPr>
              <a:t>Jordfordeling og lodsejeraftaler</a:t>
            </a:r>
          </a:p>
          <a:p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da-DK" sz="1450" dirty="0">
                <a:solidFill>
                  <a:schemeClr val="accent6">
                    <a:lumMod val="50000"/>
                  </a:schemeClr>
                </a:solidFill>
              </a:rPr>
              <a:t>Anlægsarbejde</a:t>
            </a:r>
          </a:p>
          <a:p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da-DK" sz="1450" dirty="0">
                <a:solidFill>
                  <a:schemeClr val="accent6">
                    <a:lumMod val="50000"/>
                  </a:schemeClr>
                </a:solidFill>
              </a:rPr>
              <a:t>Tinglysning (vådområdedeklaration) 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da-DK" sz="1450" dirty="0">
                <a:solidFill>
                  <a:schemeClr val="accent6">
                    <a:lumMod val="50000"/>
                  </a:schemeClr>
                </a:solidFill>
              </a:rPr>
              <a:t>Arealer henligger som natur evt. afgræsning</a:t>
            </a:r>
          </a:p>
          <a:p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773AB38B-03F8-A098-9269-B48B6A82FAD0}"/>
              </a:ext>
            </a:extLst>
          </p:cNvPr>
          <p:cNvCxnSpPr>
            <a:cxnSpLocks/>
          </p:cNvCxnSpPr>
          <p:nvPr/>
        </p:nvCxnSpPr>
        <p:spPr>
          <a:xfrm>
            <a:off x="7678588" y="548680"/>
            <a:ext cx="72008" cy="59046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itel 6">
            <a:extLst>
              <a:ext uri="{FF2B5EF4-FFF2-40B4-BE49-F238E27FC236}">
                <a16:creationId xmlns:a16="http://schemas.microsoft.com/office/drawing/2014/main" id="{A58C2476-FDDB-6C0D-FBC5-6ECB485B9412}"/>
              </a:ext>
            </a:extLst>
          </p:cNvPr>
          <p:cNvSpPr txBox="1">
            <a:spLocks/>
          </p:cNvSpPr>
          <p:nvPr/>
        </p:nvSpPr>
        <p:spPr>
          <a:xfrm>
            <a:off x="361153" y="303331"/>
            <a:ext cx="5702787" cy="7407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6">
              <a:lnSpc>
                <a:spcPct val="90000"/>
              </a:lnSpc>
              <a:spcBef>
                <a:spcPct val="0"/>
              </a:spcBef>
            </a:pPr>
            <a:r>
              <a:rPr lang="da-DK" sz="4000" b="1" dirty="0">
                <a:solidFill>
                  <a:srgbClr val="003127"/>
                </a:solidFill>
                <a:latin typeface="+mj-lt"/>
                <a:ea typeface="+mj-ea"/>
                <a:cs typeface="+mj-cs"/>
              </a:rPr>
              <a:t>Hvordan er forløbet ? </a:t>
            </a:r>
          </a:p>
        </p:txBody>
      </p:sp>
      <p:sp>
        <p:nvSpPr>
          <p:cNvPr id="32" name="Afrundet rektangel 13">
            <a:extLst>
              <a:ext uri="{FF2B5EF4-FFF2-40B4-BE49-F238E27FC236}">
                <a16:creationId xmlns:a16="http://schemas.microsoft.com/office/drawing/2014/main" id="{C7FDB927-B89E-9619-8D0F-5C5EF9C0748E}"/>
              </a:ext>
            </a:extLst>
          </p:cNvPr>
          <p:cNvSpPr/>
          <p:nvPr/>
        </p:nvSpPr>
        <p:spPr>
          <a:xfrm>
            <a:off x="5967530" y="4585676"/>
            <a:ext cx="1612469" cy="74561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a-DK" sz="1450" dirty="0">
                <a:solidFill>
                  <a:schemeClr val="accent6">
                    <a:lumMod val="50000"/>
                  </a:schemeClr>
                </a:solidFill>
              </a:rPr>
              <a:t> Lodsejermøde</a:t>
            </a:r>
            <a:endParaRPr lang="da-DK" sz="1799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799" dirty="0"/>
          </a:p>
          <a:p>
            <a:endParaRPr lang="da-DK" sz="1799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799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799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799" dirty="0"/>
          </a:p>
        </p:txBody>
      </p:sp>
      <p:sp>
        <p:nvSpPr>
          <p:cNvPr id="33" name="Afrundet rektangel 13">
            <a:extLst>
              <a:ext uri="{FF2B5EF4-FFF2-40B4-BE49-F238E27FC236}">
                <a16:creationId xmlns:a16="http://schemas.microsoft.com/office/drawing/2014/main" id="{84DFCFBE-7B2B-BC50-60A3-E8D1E3F8A3A7}"/>
              </a:ext>
            </a:extLst>
          </p:cNvPr>
          <p:cNvSpPr/>
          <p:nvPr/>
        </p:nvSpPr>
        <p:spPr>
          <a:xfrm>
            <a:off x="1245295" y="5562463"/>
            <a:ext cx="7596439" cy="4096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45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a-DK" sz="1450" dirty="0">
                <a:solidFill>
                  <a:schemeClr val="accent6">
                    <a:lumMod val="50000"/>
                  </a:schemeClr>
                </a:solidFill>
              </a:rPr>
              <a:t>Mulighed for strategisk opkøb af jord </a:t>
            </a:r>
            <a:endParaRPr lang="da-DK" sz="1799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799" dirty="0"/>
          </a:p>
          <a:p>
            <a:endParaRPr lang="da-DK" sz="1799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799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799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da-DK" sz="1799" dirty="0"/>
          </a:p>
        </p:txBody>
      </p:sp>
    </p:spTree>
    <p:extLst>
      <p:ext uri="{BB962C8B-B14F-4D97-AF65-F5344CB8AC3E}">
        <p14:creationId xmlns:p14="http://schemas.microsoft.com/office/powerpoint/2010/main" val="26526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AA3793BB-7D19-C2CF-2507-8747EEA51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692696"/>
            <a:ext cx="6935168" cy="5239481"/>
          </a:xfrm>
          <a:prstGeom prst="rect">
            <a:avLst/>
          </a:prstGeom>
        </p:spPr>
      </p:pic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Naturstyrelsen / Lodsejermøde 26. januar 2026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E6363-9A0E-4C47-BFE3-7238A5A8F00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4D05C25-3A4C-4407-8797-8E36B31982BC}" type="datetime2">
              <a:rPr lang="da-DK" smtClean="0"/>
              <a:t>29. januar 2026</a:t>
            </a:fld>
            <a:endParaRPr lang="da-DK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D7F3FC6-AEAD-B2B4-4C11-FED51AF2E1C3}"/>
              </a:ext>
            </a:extLst>
          </p:cNvPr>
          <p:cNvSpPr txBox="1">
            <a:spLocks/>
          </p:cNvSpPr>
          <p:nvPr/>
        </p:nvSpPr>
        <p:spPr>
          <a:xfrm>
            <a:off x="7223638" y="476672"/>
            <a:ext cx="4343383" cy="44284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48000" lvl="6" algn="ctr">
              <a:lnSpc>
                <a:spcPct val="120000"/>
              </a:lnSpc>
            </a:pPr>
            <a:r>
              <a:rPr lang="da-DK" sz="4000" b="1" dirty="0">
                <a:solidFill>
                  <a:srgbClr val="003127"/>
                </a:solidFill>
                <a:latin typeface="+mj-lt"/>
                <a:ea typeface="+mj-ea"/>
                <a:cs typeface="+mj-cs"/>
              </a:rPr>
              <a:t>Hvordan ønsker I det fremtidige landskab ?</a:t>
            </a:r>
          </a:p>
          <a:p>
            <a:pPr marL="648000" lvl="6" algn="ctr">
              <a:lnSpc>
                <a:spcPct val="120000"/>
              </a:lnSpc>
            </a:pPr>
            <a:endParaRPr lang="da-DK" sz="2000" b="1" dirty="0">
              <a:solidFill>
                <a:srgbClr val="003127"/>
              </a:solidFill>
              <a:latin typeface="+mj-lt"/>
              <a:ea typeface="+mj-ea"/>
              <a:cs typeface="+mj-cs"/>
            </a:endParaRPr>
          </a:p>
          <a:p>
            <a:pPr marL="648000" lvl="6" algn="ctr">
              <a:lnSpc>
                <a:spcPct val="120000"/>
              </a:lnSpc>
            </a:pPr>
            <a:r>
              <a:rPr lang="da-DK" sz="2000" dirty="0">
                <a:solidFill>
                  <a:srgbClr val="003127"/>
                </a:solidFill>
                <a:latin typeface="+mj-lt"/>
                <a:ea typeface="+mj-ea"/>
                <a:cs typeface="+mj-cs"/>
              </a:rPr>
              <a:t>Ideer og forslag modtages gerne</a:t>
            </a:r>
          </a:p>
          <a:p>
            <a:pPr marL="648000" lvl="6" algn="ctr">
              <a:lnSpc>
                <a:spcPct val="120000"/>
              </a:lnSpc>
            </a:pPr>
            <a:endParaRPr lang="da-DK" sz="2000" dirty="0">
              <a:solidFill>
                <a:srgbClr val="003127"/>
              </a:solidFill>
              <a:latin typeface="+mj-lt"/>
              <a:ea typeface="+mj-ea"/>
              <a:cs typeface="+mj-cs"/>
            </a:endParaRPr>
          </a:p>
          <a:p>
            <a:pPr marL="648000" lvl="6" algn="ctr">
              <a:lnSpc>
                <a:spcPct val="120000"/>
              </a:lnSpc>
            </a:pPr>
            <a:r>
              <a:rPr lang="da-DK" sz="2000" dirty="0">
                <a:solidFill>
                  <a:srgbClr val="003127"/>
                </a:solidFill>
                <a:latin typeface="+mj-lt"/>
                <a:ea typeface="+mj-ea"/>
                <a:cs typeface="+mj-cs"/>
              </a:rPr>
              <a:t>Elsemarie Kragh Nielsen</a:t>
            </a:r>
          </a:p>
          <a:p>
            <a:pPr marL="648000" lvl="6" algn="ctr">
              <a:lnSpc>
                <a:spcPct val="120000"/>
              </a:lnSpc>
            </a:pPr>
            <a:r>
              <a:rPr lang="da-DK" sz="2000" dirty="0">
                <a:solidFill>
                  <a:srgbClr val="003127"/>
                </a:solidFill>
                <a:latin typeface="+mj-lt"/>
                <a:ea typeface="+mj-ea"/>
                <a:cs typeface="+mj-cs"/>
              </a:rPr>
              <a:t>elkrn@nst.dk</a:t>
            </a:r>
          </a:p>
          <a:p>
            <a:pPr marL="648000" lvl="6" algn="ctr">
              <a:lnSpc>
                <a:spcPct val="120000"/>
              </a:lnSpc>
            </a:pPr>
            <a:r>
              <a:rPr lang="da-DK" sz="2000" dirty="0">
                <a:solidFill>
                  <a:srgbClr val="003127"/>
                </a:solidFill>
                <a:latin typeface="+mj-lt"/>
                <a:ea typeface="+mj-ea"/>
                <a:cs typeface="+mj-cs"/>
              </a:rPr>
              <a:t>+45 22 22 16 10</a:t>
            </a:r>
          </a:p>
          <a:p>
            <a:pPr marL="648000" lvl="6" algn="ctr">
              <a:lnSpc>
                <a:spcPct val="120000"/>
              </a:lnSpc>
            </a:pPr>
            <a:endParaRPr lang="da-DK" sz="4000" b="1" dirty="0">
              <a:solidFill>
                <a:srgbClr val="003127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2146168"/>
      </p:ext>
    </p:extLst>
  </p:cSld>
  <p:clrMapOvr>
    <a:masterClrMapping/>
  </p:clrMapOvr>
</p:sld>
</file>

<file path=ppt/theme/theme1.xml><?xml version="1.0" encoding="utf-8"?>
<a:theme xmlns:a="http://schemas.openxmlformats.org/drawingml/2006/main" name="Naturstyrelsen PowerPoint Skabelon 16:9">
  <a:themeElements>
    <a:clrScheme name="MFVM - Naturstyrelsen">
      <a:dk1>
        <a:srgbClr val="000000"/>
      </a:dk1>
      <a:lt1>
        <a:sysClr val="window" lastClr="FFFFFF"/>
      </a:lt1>
      <a:dk2>
        <a:srgbClr val="BFCBC9"/>
      </a:dk2>
      <a:lt2>
        <a:srgbClr val="E5EAE9"/>
      </a:lt2>
      <a:accent1>
        <a:srgbClr val="25451A"/>
      </a:accent1>
      <a:accent2>
        <a:srgbClr val="003127"/>
      </a:accent2>
      <a:accent3>
        <a:srgbClr val="00874B"/>
      </a:accent3>
      <a:accent4>
        <a:srgbClr val="33B9C4"/>
      </a:accent4>
      <a:accent5>
        <a:srgbClr val="ED8B00"/>
      </a:accent5>
      <a:accent6>
        <a:srgbClr val="851302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aturstyrelsen PowerPoint Skabelon DK.potx" id="{5A74A0BA-6ABB-48C9-8E5B-AEE5885BE581}" vid="{EC677050-0DD0-4975-9053-29D1AD790D4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1524</TotalTime>
  <Words>271</Words>
  <Application>Microsoft Office PowerPoint</Application>
  <PresentationFormat>Brugerdefineret</PresentationFormat>
  <Paragraphs>159</Paragraphs>
  <Slides>6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Wingdings</vt:lpstr>
      <vt:lpstr>Naturstyrelsen PowerPoint Skabelon 16:9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Sofie Bryndum</dc:creator>
  <cp:lastModifiedBy>Elsemarie Kragh Nielsen</cp:lastModifiedBy>
  <cp:revision>70</cp:revision>
  <cp:lastPrinted>2026-01-25T14:22:18Z</cp:lastPrinted>
  <dcterms:created xsi:type="dcterms:W3CDTF">2025-12-05T07:40:02Z</dcterms:created>
  <dcterms:modified xsi:type="dcterms:W3CDTF">2026-01-29T08:08:25Z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